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7" r:id="rId2"/>
    <p:sldId id="417" r:id="rId3"/>
    <p:sldId id="410" r:id="rId4"/>
    <p:sldId id="412" r:id="rId5"/>
    <p:sldId id="418" r:id="rId6"/>
    <p:sldId id="422" r:id="rId7"/>
    <p:sldId id="419" r:id="rId8"/>
    <p:sldId id="423" r:id="rId9"/>
    <p:sldId id="424" r:id="rId10"/>
    <p:sldId id="425" r:id="rId11"/>
    <p:sldId id="413" r:id="rId12"/>
    <p:sldId id="415" r:id="rId13"/>
    <p:sldId id="414" r:id="rId14"/>
    <p:sldId id="426" r:id="rId15"/>
    <p:sldId id="427" r:id="rId16"/>
    <p:sldId id="420" r:id="rId17"/>
    <p:sldId id="421" r:id="rId18"/>
  </p:sldIdLst>
  <p:sldSz cx="9144000" cy="6858000" type="screen4x3"/>
  <p:notesSz cx="6797675" cy="9926638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305"/>
    <a:srgbClr val="009900"/>
    <a:srgbClr val="D51FCC"/>
    <a:srgbClr val="009999"/>
    <a:srgbClr val="D27D00"/>
    <a:srgbClr val="160D91"/>
    <a:srgbClr val="170311"/>
    <a:srgbClr val="0000FF"/>
    <a:srgbClr val="C9E7A7"/>
    <a:srgbClr val="1E5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7929" autoAdjust="0"/>
  </p:normalViewPr>
  <p:slideViewPr>
    <p:cSldViewPr>
      <p:cViewPr varScale="1">
        <p:scale>
          <a:sx n="103" d="100"/>
          <a:sy n="103" d="100"/>
        </p:scale>
        <p:origin x="21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5T19:52:13.953" idx="1">
    <p:pos x="3906" y="3833"/>
    <p:text> - Description of project types circulated to teachers   Group Discussion--feedback on flipchart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07T20:28:51.328" idx="2">
    <p:pos x="-516" y="12"/>
    <p:text>discussed and listed on the flip chart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5T19:40:35.984" idx="3">
    <p:pos x="1744" y="1384"/>
    <p:text>Handout with briefs  circulated to teachers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5T20:07:07.312" idx="6">
    <p:pos x="390" y="3096"/>
    <p:text>Finish with viewing sample projects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2C5B-9EE0-4123-B3FF-0A4846086218}" type="datetimeFigureOut">
              <a:rPr lang="en-IE" smtClean="0"/>
              <a:t>22/08/2016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2224-DB7E-4524-A488-6B39C2ACBC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094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8286A6E-2B0C-43C1-B7A9-33119EB053BC}" type="datetimeFigureOut">
              <a:rPr lang="en-US"/>
              <a:pPr>
                <a:defRPr/>
              </a:pPr>
              <a:t>8/22/2016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B4699F0-F5DE-4B6D-8FF8-9B37B5A11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55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699F0-F5DE-4B6D-8FF8-9B37B5A11EB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37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why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699F0-F5DE-4B6D-8FF8-9B37B5A11EB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2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699F0-F5DE-4B6D-8FF8-9B37B5A11EB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6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ltGray">
          <a:xfrm>
            <a:off x="5508625" y="0"/>
            <a:ext cx="3635375" cy="2781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7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1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209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22" descr="MPj0411752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57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MPj0427825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8" r="8667"/>
          <a:stretch>
            <a:fillRect/>
          </a:stretch>
        </p:blipFill>
        <p:spPr bwMode="auto">
          <a:xfrm>
            <a:off x="1835150" y="0"/>
            <a:ext cx="21034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MPj04225890000[1]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r="9062"/>
          <a:stretch>
            <a:fillRect/>
          </a:stretch>
        </p:blipFill>
        <p:spPr bwMode="auto">
          <a:xfrm>
            <a:off x="3924300" y="0"/>
            <a:ext cx="24304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1888466" y="378904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3212976"/>
            <a:ext cx="57912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3"/>
          <p:cNvSpPr txBox="1"/>
          <p:nvPr userDrawn="1"/>
        </p:nvSpPr>
        <p:spPr>
          <a:xfrm>
            <a:off x="1923802" y="6197209"/>
            <a:ext cx="4106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IE" sz="1200" dirty="0">
                <a:solidFill>
                  <a:srgbClr val="0000CC"/>
                </a:solidFill>
                <a:latin typeface="+mn-lt"/>
              </a:rPr>
              <a:t>The PDST is funded by the Department of Education and Skills </a:t>
            </a:r>
            <a:r>
              <a:rPr lang="en-IE" sz="1200" dirty="0" smtClean="0">
                <a:solidFill>
                  <a:srgbClr val="0000CC"/>
                </a:solidFill>
                <a:latin typeface="+mn-lt"/>
              </a:rPr>
              <a:t>under </a:t>
            </a:r>
            <a:r>
              <a:rPr lang="en-IE" sz="1200" dirty="0">
                <a:solidFill>
                  <a:srgbClr val="0000CC"/>
                </a:solidFill>
                <a:latin typeface="+mn-lt"/>
              </a:rPr>
              <a:t>the National Development Plan, 2007-2013</a:t>
            </a:r>
          </a:p>
        </p:txBody>
      </p:sp>
      <p:pic>
        <p:nvPicPr>
          <p:cNvPr id="23" name="Picture 22" descr="Ed and Skills Best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6162285"/>
            <a:ext cx="13636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 userDrawn="1"/>
        </p:nvSpPr>
        <p:spPr>
          <a:xfrm>
            <a:off x="-20638" y="5324085"/>
            <a:ext cx="9144000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IE" dirty="0"/>
          </a:p>
        </p:txBody>
      </p:sp>
      <p:pic>
        <p:nvPicPr>
          <p:cNvPr id="28" name="Picture 27" descr="PDST_logo_en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11" y="6170155"/>
            <a:ext cx="1551708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Ed and Skills Bes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14" y="6197209"/>
            <a:ext cx="1187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NDP_20072013_rgb_logo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" y="6216260"/>
            <a:ext cx="1524000" cy="61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785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3D7BC0-1E45-43D4-A655-5AF11A0DB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39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7"/>
          <p:cNvGrpSpPr>
            <a:grpSpLocks/>
          </p:cNvGrpSpPr>
          <p:nvPr/>
        </p:nvGrpSpPr>
        <p:grpSpPr bwMode="auto">
          <a:xfrm>
            <a:off x="468313" y="1268413"/>
            <a:ext cx="8205787" cy="5070475"/>
            <a:chOff x="295" y="799"/>
            <a:chExt cx="5169" cy="3194"/>
          </a:xfrm>
        </p:grpSpPr>
        <p:pic>
          <p:nvPicPr>
            <p:cNvPr id="1044" name="Picture 66" descr="MPj03828470000[1]"/>
            <p:cNvPicPr>
              <a:picLocks noChangeAspect="1" noChangeArrowheads="1"/>
            </p:cNvPicPr>
            <p:nvPr userDrawn="1"/>
          </p:nvPicPr>
          <p:blipFill>
            <a:blip r:embed="rId5">
              <a:lum bright="8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799"/>
              <a:ext cx="258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64"/>
            <p:cNvPicPr>
              <a:picLocks noChangeAspect="1" noChangeArrowheads="1"/>
            </p:cNvPicPr>
            <p:nvPr userDrawn="1"/>
          </p:nvPicPr>
          <p:blipFill>
            <a:blip r:embed="rId6">
              <a:lum bright="74000" contrast="-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799"/>
              <a:ext cx="2584" cy="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32"/>
          <p:cNvSpPr>
            <a:spLocks noChangeArrowheads="1"/>
          </p:cNvSpPr>
          <p:nvPr/>
        </p:nvSpPr>
        <p:spPr bwMode="ltGray">
          <a:xfrm>
            <a:off x="11113" y="1"/>
            <a:ext cx="9132887" cy="11255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41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2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3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E18D9F2E-4E9C-4FA8-B44F-6B531DC3CE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35" name="Group 58"/>
          <p:cNvGrpSpPr>
            <a:grpSpLocks/>
          </p:cNvGrpSpPr>
          <p:nvPr/>
        </p:nvGrpSpPr>
        <p:grpSpPr bwMode="auto">
          <a:xfrm>
            <a:off x="0" y="0"/>
            <a:ext cx="2916238" cy="1125538"/>
            <a:chOff x="0" y="0"/>
            <a:chExt cx="4003" cy="1752"/>
          </a:xfrm>
        </p:grpSpPr>
        <p:pic>
          <p:nvPicPr>
            <p:cNvPr id="1036" name="Picture 55" descr="MPj04117520000[1]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9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56" descr="MPj04278250000[1]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8" r="8667"/>
            <a:stretch>
              <a:fillRect/>
            </a:stretch>
          </p:blipFill>
          <p:spPr bwMode="auto">
            <a:xfrm>
              <a:off x="1156" y="0"/>
              <a:ext cx="1325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57" descr="MPj04225890000[1]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8" r="9062"/>
            <a:stretch>
              <a:fillRect/>
            </a:stretch>
          </p:blipFill>
          <p:spPr bwMode="auto">
            <a:xfrm>
              <a:off x="2472" y="0"/>
              <a:ext cx="1531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 userDrawn="1"/>
        </p:nvSpPr>
        <p:spPr>
          <a:xfrm>
            <a:off x="0" y="1132679"/>
            <a:ext cx="9144000" cy="90489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ubTitle" idx="4294967295"/>
          </p:nvPr>
        </p:nvSpPr>
        <p:spPr bwMode="grayWhite">
          <a:xfrm>
            <a:off x="6372200" y="260648"/>
            <a:ext cx="2771800" cy="2376264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GB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 descr="PDST_logo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6049367" cy="248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242088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Heritage	</a:t>
            </a:r>
          </a:p>
          <a:p>
            <a:r>
              <a:rPr lang="en-US" i="1" dirty="0"/>
              <a:t>The purpose of my project is to examine the influence of socio-economic background on vernacular architecture in my locality and identify its key characteristics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Technologies</a:t>
            </a:r>
          </a:p>
          <a:p>
            <a:r>
              <a:rPr lang="en-US" i="1" dirty="0"/>
              <a:t>Solar panels offer a reasonably inexpensive and sustainable method of providing hot water for my parents house. However, as the roof surfaces of our rectangular shaped bungalow are orientated east – </a:t>
            </a:r>
            <a:r>
              <a:rPr lang="en-US" i="1" dirty="0" smtClean="0"/>
              <a:t>west, </a:t>
            </a:r>
            <a:r>
              <a:rPr lang="en-US" i="1" dirty="0"/>
              <a:t>I would like to determine the most cost effective and </a:t>
            </a:r>
            <a:r>
              <a:rPr lang="en-US" i="1" dirty="0" smtClean="0"/>
              <a:t>visually attractive </a:t>
            </a:r>
            <a:r>
              <a:rPr lang="en-US" i="1" dirty="0"/>
              <a:t>method of incorporating them in the structure of the building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21300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Tasks—Focus of Project—</a:t>
            </a:r>
            <a:r>
              <a:rPr lang="en-US" dirty="0">
                <a:solidFill>
                  <a:srgbClr val="C00000"/>
                </a:solidFill>
              </a:rPr>
              <a:t>Project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Development</a:t>
            </a:r>
            <a:r>
              <a:rPr lang="en-US" dirty="0">
                <a:solidFill>
                  <a:schemeClr val="bg2"/>
                </a:solidFill>
              </a:rPr>
              <a:t>—Design of Artefact—Manufacture of Artefact—Experiments—Evaluation—Role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175506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Artefact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146" y="1916832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The knowledge and conclusions established from research are paramount in developing a design for the artefact or item of furniture.</a:t>
            </a:r>
          </a:p>
          <a:p>
            <a:endParaRPr lang="en-US" dirty="0"/>
          </a:p>
          <a:p>
            <a:r>
              <a:rPr lang="en-US" dirty="0" smtClean="0"/>
              <a:t>The thought process of the student must be evident throughout</a:t>
            </a:r>
          </a:p>
          <a:p>
            <a:endParaRPr lang="en-US" dirty="0"/>
          </a:p>
          <a:p>
            <a:r>
              <a:rPr lang="en-US" dirty="0" smtClean="0"/>
              <a:t>Designs should be developed through neat well proportioned sketches</a:t>
            </a:r>
          </a:p>
          <a:p>
            <a:endParaRPr lang="en-US" dirty="0" smtClean="0"/>
          </a:p>
          <a:p>
            <a:r>
              <a:rPr lang="en-US" b="1" dirty="0"/>
              <a:t>Details of Artefact</a:t>
            </a:r>
          </a:p>
          <a:p>
            <a:r>
              <a:rPr lang="en-US" dirty="0" smtClean="0"/>
              <a:t>All aspects of the finished artefact, such as materials, jointing techniques finishes scale </a:t>
            </a:r>
            <a:r>
              <a:rPr lang="en-US" dirty="0" err="1" smtClean="0"/>
              <a:t>etc</a:t>
            </a:r>
            <a:r>
              <a:rPr lang="en-US" dirty="0" smtClean="0"/>
              <a:t> should be considered and selected at this stage.  </a:t>
            </a:r>
          </a:p>
          <a:p>
            <a:endParaRPr lang="en-US" dirty="0"/>
          </a:p>
          <a:p>
            <a:r>
              <a:rPr lang="en-US" dirty="0" smtClean="0"/>
              <a:t>Scaled or full sized working drawing should be produced</a:t>
            </a:r>
          </a:p>
          <a:p>
            <a:endParaRPr lang="en-US" dirty="0"/>
          </a:p>
          <a:p>
            <a:r>
              <a:rPr lang="en-US" dirty="0" smtClean="0"/>
              <a:t>All information necessary to produce the artefact must be finalised and recorded in this section of the folio.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21300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Tasks—Focus of Project—Project Development—</a:t>
            </a:r>
            <a:r>
              <a:rPr lang="en-US" dirty="0">
                <a:solidFill>
                  <a:srgbClr val="C00000"/>
                </a:solidFill>
              </a:rPr>
              <a:t>Design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of Artefact</a:t>
            </a:r>
            <a:r>
              <a:rPr lang="en-US" dirty="0">
                <a:solidFill>
                  <a:schemeClr val="bg2"/>
                </a:solidFill>
              </a:rPr>
              <a:t>—Manufacture of Artefact—Experiments—Evaluation—Role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1883563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 of Artefact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147739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is vital to ensure a quality finished artefact</a:t>
            </a:r>
          </a:p>
          <a:p>
            <a:endParaRPr lang="en-US" dirty="0" smtClean="0"/>
          </a:p>
          <a:p>
            <a:r>
              <a:rPr lang="en-US" dirty="0" smtClean="0"/>
              <a:t>Students should evaluate the design regularly and revise where necessary</a:t>
            </a:r>
          </a:p>
          <a:p>
            <a:endParaRPr lang="en-US" dirty="0" smtClean="0"/>
          </a:p>
          <a:p>
            <a:r>
              <a:rPr lang="en-US" dirty="0" smtClean="0">
                <a:latin typeface="+mn-lt"/>
                <a:cs typeface="Times New Roman" pitchFamily="18" charset="0"/>
              </a:rPr>
              <a:t>Students </a:t>
            </a:r>
            <a:r>
              <a:rPr lang="en-US" dirty="0">
                <a:latin typeface="+mn-lt"/>
                <a:cs typeface="Times New Roman" pitchFamily="18" charset="0"/>
              </a:rPr>
              <a:t>should endeavor to describe the processing of the artefact in a manner that illustrates clearly the key stages involved and critical decisions taken throughout.  This should be achieved using photographs/sketches with explanatory notes.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C:\Documents and Settings\Administrator\Desktop\photos school and personel july 2011\Removable Disk (G)\DCIM\100_FUJI\DSCF0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12639" r="15552" b="14191"/>
          <a:stretch>
            <a:fillRect/>
          </a:stretch>
        </p:blipFill>
        <p:spPr bwMode="auto">
          <a:xfrm>
            <a:off x="323528" y="4448197"/>
            <a:ext cx="165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Administrator\Desktop\photos school and personel july 2011\Removable Disk (G)\DCIM\100_FUJI\DSCF0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21730" r="12224" b="24834"/>
          <a:stretch>
            <a:fillRect/>
          </a:stretch>
        </p:blipFill>
        <p:spPr bwMode="auto">
          <a:xfrm>
            <a:off x="1798637" y="5520232"/>
            <a:ext cx="18192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istrator\Desktop\photos school and personel july 2011\Removable Disk (G)\DCIM\100_FUJI\DSCF0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24834" r="23697" b="24390"/>
          <a:stretch>
            <a:fillRect/>
          </a:stretch>
        </p:blipFill>
        <p:spPr bwMode="auto">
          <a:xfrm>
            <a:off x="3067916" y="4448197"/>
            <a:ext cx="1762125" cy="11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19167" r="15271" b="22417"/>
          <a:stretch>
            <a:fillRect/>
          </a:stretch>
        </p:blipFill>
        <p:spPr bwMode="auto">
          <a:xfrm>
            <a:off x="4802732" y="5099544"/>
            <a:ext cx="1412082" cy="16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47511" r="10136" b="4140"/>
          <a:stretch/>
        </p:blipFill>
        <p:spPr bwMode="auto">
          <a:xfrm>
            <a:off x="7227998" y="4229903"/>
            <a:ext cx="1463675" cy="11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1" t="58633" b="20901"/>
          <a:stretch>
            <a:fillRect/>
          </a:stretch>
        </p:blipFill>
        <p:spPr bwMode="auto">
          <a:xfrm>
            <a:off x="6214814" y="5623420"/>
            <a:ext cx="24685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00071" y="4229903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C00000"/>
                </a:solidFill>
              </a:rPr>
              <a:t>Sketches 3D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6296" y="5463679"/>
            <a:ext cx="1447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C00000"/>
                </a:solidFill>
              </a:rPr>
              <a:t>Sketches 2D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130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Tasks—Focus of Project—Project Development—Design of Artefact—</a:t>
            </a:r>
            <a:r>
              <a:rPr lang="en-US" dirty="0">
                <a:solidFill>
                  <a:srgbClr val="C00000"/>
                </a:solidFill>
              </a:rPr>
              <a:t>Manufacture of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Artefact</a:t>
            </a:r>
            <a:r>
              <a:rPr lang="en-US" dirty="0">
                <a:solidFill>
                  <a:schemeClr val="bg2"/>
                </a:solidFill>
              </a:rPr>
              <a:t>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1665780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056686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experiments must be </a:t>
            </a:r>
            <a:r>
              <a:rPr lang="en-US" b="1" dirty="0" smtClean="0"/>
              <a:t>carried out </a:t>
            </a:r>
            <a:r>
              <a:rPr lang="en-US" dirty="0" smtClean="0"/>
              <a:t>by each student individually</a:t>
            </a:r>
          </a:p>
          <a:p>
            <a:endParaRPr lang="en-US" dirty="0" smtClean="0"/>
          </a:p>
          <a:p>
            <a:r>
              <a:rPr lang="en-US" dirty="0"/>
              <a:t>It is recommended that the experiments should be </a:t>
            </a:r>
            <a:r>
              <a:rPr lang="en-US" b="1" dirty="0"/>
              <a:t>related</a:t>
            </a:r>
            <a:r>
              <a:rPr lang="en-US" dirty="0"/>
              <a:t> to the </a:t>
            </a:r>
            <a:r>
              <a:rPr lang="en-US" dirty="0" smtClean="0"/>
              <a:t>coursework and their conclusions used to enhance the response to the project brief or aim. </a:t>
            </a:r>
          </a:p>
          <a:p>
            <a:endParaRPr lang="en-US" dirty="0"/>
          </a:p>
          <a:p>
            <a:r>
              <a:rPr lang="en-US" dirty="0" smtClean="0">
                <a:latin typeface="+mn-lt"/>
                <a:cs typeface="Times New Roman" pitchFamily="18" charset="0"/>
              </a:rPr>
              <a:t>Experiments must be recorded </a:t>
            </a:r>
            <a:r>
              <a:rPr lang="en-US" dirty="0">
                <a:latin typeface="+mn-lt"/>
                <a:cs typeface="Times New Roman" pitchFamily="18" charset="0"/>
              </a:rPr>
              <a:t>in a distinct section of </a:t>
            </a:r>
            <a:r>
              <a:rPr lang="en-US" dirty="0" smtClean="0">
                <a:latin typeface="+mn-lt"/>
                <a:cs typeface="Times New Roman" pitchFamily="18" charset="0"/>
              </a:rPr>
              <a:t>the folio.</a:t>
            </a:r>
          </a:p>
          <a:p>
            <a:endParaRPr lang="en-US" dirty="0" smtClean="0">
              <a:latin typeface="+mn-lt"/>
            </a:endParaRPr>
          </a:p>
          <a:p>
            <a:r>
              <a:rPr lang="en-US" b="1" dirty="0" smtClean="0"/>
              <a:t>Evidence</a:t>
            </a:r>
            <a:r>
              <a:rPr lang="en-US" dirty="0" smtClean="0"/>
              <a:t> that the experiments were completed by the student must be included in the folio - photographs, unique results and sketches.</a:t>
            </a:r>
          </a:p>
          <a:p>
            <a:endParaRPr lang="en-US" dirty="0"/>
          </a:p>
          <a:p>
            <a:r>
              <a:rPr lang="en-US" dirty="0" smtClean="0"/>
              <a:t>Each experiment must have a clearly stated objective, a description of how it was carried out, scientifically evaluated results and a conclusion which relates the findings to the coursework or general construction practice.</a:t>
            </a:r>
          </a:p>
          <a:p>
            <a:endParaRPr lang="en-US" dirty="0" smtClean="0"/>
          </a:p>
          <a:p>
            <a:r>
              <a:rPr lang="en-US" i="1" dirty="0" smtClean="0"/>
              <a:t>“Group </a:t>
            </a:r>
            <a:r>
              <a:rPr lang="en-US" i="1" dirty="0"/>
              <a:t>or class experiments do not comply with the recommendations of the SEC</a:t>
            </a:r>
            <a:r>
              <a:rPr lang="en-US" i="1" dirty="0" smtClean="0"/>
              <a:t>.”  </a:t>
            </a:r>
            <a:r>
              <a:rPr lang="en-US" dirty="0" smtClean="0"/>
              <a:t>Chief Examiners Report 2009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2004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Tasks—Focus of Project—Project Development—Design of Artefact—Manufacture of Artefact—</a:t>
            </a:r>
            <a:r>
              <a:rPr lang="en-US" dirty="0">
                <a:solidFill>
                  <a:srgbClr val="C00000"/>
                </a:solidFill>
              </a:rPr>
              <a:t>Experiments</a:t>
            </a:r>
            <a:r>
              <a:rPr lang="en-US" dirty="0">
                <a:solidFill>
                  <a:schemeClr val="bg2"/>
                </a:solidFill>
              </a:rPr>
              <a:t>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3590311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pic>
        <p:nvPicPr>
          <p:cNvPr id="4098" name="Picture 2" descr="E:\Photos copied july 2011 work and personel\Removable Disk (G)\DCIM\100_FUJI\DSCF03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r="14757" b="13301"/>
          <a:stretch/>
        </p:blipFill>
        <p:spPr bwMode="auto">
          <a:xfrm>
            <a:off x="4716016" y="3356992"/>
            <a:ext cx="3491870" cy="31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Photos copied july 2011 work and personel\Removable Disk (G)\DCIM\100_FUJI\DSCF03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18350" b="17961"/>
          <a:stretch/>
        </p:blipFill>
        <p:spPr bwMode="auto">
          <a:xfrm>
            <a:off x="179512" y="1902326"/>
            <a:ext cx="4716016" cy="24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1964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Tasks—Focus of Project—Project Development—Design of Artefact—Manufacture of Artefact—</a:t>
            </a:r>
            <a:r>
              <a:rPr lang="en-US" dirty="0">
                <a:solidFill>
                  <a:srgbClr val="C00000"/>
                </a:solidFill>
              </a:rPr>
              <a:t>Experiments</a:t>
            </a:r>
            <a:r>
              <a:rPr lang="en-US" dirty="0">
                <a:solidFill>
                  <a:schemeClr val="bg2"/>
                </a:solidFill>
              </a:rPr>
              <a:t>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1207650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2210631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  <a:cs typeface="Times New Roman" pitchFamily="18" charset="0"/>
              </a:rPr>
              <a:t>Evaluating the coursework </a:t>
            </a:r>
          </a:p>
          <a:p>
            <a:r>
              <a:rPr lang="en-US" dirty="0">
                <a:latin typeface="+mn-lt"/>
                <a:cs typeface="Times New Roman" pitchFamily="18" charset="0"/>
              </a:rPr>
              <a:t>Critically analysing a body of work, particularly </a:t>
            </a:r>
            <a:r>
              <a:rPr lang="en-US" dirty="0" smtClean="0">
                <a:latin typeface="+mn-lt"/>
                <a:cs typeface="Times New Roman" pitchFamily="18" charset="0"/>
              </a:rPr>
              <a:t>a students own </a:t>
            </a:r>
            <a:r>
              <a:rPr lang="en-US" dirty="0">
                <a:latin typeface="+mn-lt"/>
                <a:cs typeface="Times New Roman" pitchFamily="18" charset="0"/>
              </a:rPr>
              <a:t>work can be a difficult </a:t>
            </a:r>
            <a:r>
              <a:rPr lang="en-US" dirty="0" smtClean="0">
                <a:latin typeface="+mn-lt"/>
                <a:cs typeface="Times New Roman" pitchFamily="18" charset="0"/>
              </a:rPr>
              <a:t>task. </a:t>
            </a:r>
            <a:r>
              <a:rPr lang="en-US" dirty="0">
                <a:latin typeface="+mn-lt"/>
                <a:cs typeface="Times New Roman" pitchFamily="18" charset="0"/>
              </a:rPr>
              <a:t>I</a:t>
            </a:r>
            <a:r>
              <a:rPr lang="en-US" dirty="0" smtClean="0">
                <a:latin typeface="+mn-lt"/>
                <a:cs typeface="Times New Roman" pitchFamily="18" charset="0"/>
              </a:rPr>
              <a:t>t is essential however, that students  reflect on their achievement and </a:t>
            </a:r>
            <a:r>
              <a:rPr lang="en-US" dirty="0" err="1" smtClean="0">
                <a:latin typeface="+mn-lt"/>
                <a:cs typeface="Times New Roman" pitchFamily="18" charset="0"/>
              </a:rPr>
              <a:t>analyse</a:t>
            </a:r>
            <a:r>
              <a:rPr lang="en-US" dirty="0" smtClean="0">
                <a:latin typeface="+mn-lt"/>
                <a:cs typeface="Times New Roman" pitchFamily="18" charset="0"/>
              </a:rPr>
              <a:t> their participation in order to maximise the personal and educational  benefit of coursework. </a:t>
            </a:r>
          </a:p>
          <a:p>
            <a:endParaRPr lang="en-US" dirty="0" smtClean="0">
              <a:latin typeface="+mn-lt"/>
              <a:cs typeface="Times New Roman" pitchFamily="18" charset="0"/>
            </a:endParaRPr>
          </a:p>
          <a:p>
            <a:r>
              <a:rPr lang="en-US" dirty="0" smtClean="0">
                <a:latin typeface="+mn-lt"/>
                <a:cs typeface="Times New Roman" pitchFamily="18" charset="0"/>
              </a:rPr>
              <a:t>Students should review their coursework considering each of the following </a:t>
            </a:r>
          </a:p>
          <a:p>
            <a:r>
              <a:rPr lang="en-US" dirty="0" smtClean="0">
                <a:latin typeface="+mn-lt"/>
                <a:cs typeface="Times New Roman" pitchFamily="18" charset="0"/>
              </a:rPr>
              <a:t> 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1314450" indent="-457200"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dirty="0" smtClean="0">
                <a:latin typeface="+mn-lt"/>
                <a:cs typeface="Times New Roman" pitchFamily="18" charset="0"/>
              </a:rPr>
              <a:t>Aims/goals/brief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1314450" indent="-457200"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dirty="0">
                <a:latin typeface="+mn-lt"/>
                <a:cs typeface="Times New Roman" pitchFamily="18" charset="0"/>
              </a:rPr>
              <a:t>S</a:t>
            </a:r>
            <a:r>
              <a:rPr lang="en-US" dirty="0" smtClean="0">
                <a:latin typeface="+mn-lt"/>
                <a:cs typeface="Times New Roman" pitchFamily="18" charset="0"/>
              </a:rPr>
              <a:t>pecific </a:t>
            </a:r>
            <a:r>
              <a:rPr lang="en-US" dirty="0">
                <a:latin typeface="+mn-lt"/>
                <a:cs typeface="Times New Roman" pitchFamily="18" charset="0"/>
              </a:rPr>
              <a:t>areas of the coursework</a:t>
            </a:r>
          </a:p>
          <a:p>
            <a:pPr marL="1314450" indent="-457200"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dirty="0">
                <a:latin typeface="+mn-lt"/>
                <a:cs typeface="Times New Roman" pitchFamily="18" charset="0"/>
              </a:rPr>
              <a:t>Focus on the </a:t>
            </a:r>
            <a:r>
              <a:rPr lang="en-US" dirty="0" smtClean="0">
                <a:latin typeface="+mn-lt"/>
                <a:cs typeface="Times New Roman" pitchFamily="18" charset="0"/>
              </a:rPr>
              <a:t>artefact</a:t>
            </a:r>
          </a:p>
          <a:p>
            <a:pPr marL="1314450" indent="-457200"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dirty="0" smtClean="0">
                <a:latin typeface="+mn-lt"/>
                <a:cs typeface="Times New Roman" pitchFamily="18" charset="0"/>
              </a:rPr>
              <a:t>Students own performance</a:t>
            </a:r>
          </a:p>
          <a:p>
            <a:endParaRPr lang="en-US" dirty="0">
              <a:latin typeface="+mn-lt"/>
              <a:cs typeface="Times New Roman" pitchFamily="18" charset="0"/>
            </a:endParaRPr>
          </a:p>
          <a:p>
            <a:r>
              <a:rPr lang="en-US" dirty="0" smtClean="0">
                <a:latin typeface="+mn-lt"/>
                <a:cs typeface="Times New Roman" pitchFamily="18" charset="0"/>
              </a:rPr>
              <a:t>Recommended modifications should also be identified</a:t>
            </a:r>
            <a:endParaRPr lang="en-US" dirty="0">
              <a:latin typeface="+mn-lt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30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Tasks—Focus of Project—Project Development—Design of Artefact—Manufacture of Artefact—Experiments—</a:t>
            </a:r>
            <a:r>
              <a:rPr lang="en-US" dirty="0">
                <a:solidFill>
                  <a:srgbClr val="C00000"/>
                </a:solidFill>
              </a:rPr>
              <a:t>Evaluation</a:t>
            </a:r>
            <a:r>
              <a:rPr lang="en-US" dirty="0">
                <a:solidFill>
                  <a:schemeClr val="bg2"/>
                </a:solidFill>
              </a:rPr>
              <a:t>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2620880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Teacher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2056686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Role of the Class Teacher </a:t>
            </a:r>
            <a:endParaRPr lang="en-US" b="1" dirty="0" smtClean="0"/>
          </a:p>
          <a:p>
            <a:r>
              <a:rPr lang="en-US" b="1" dirty="0" smtClean="0"/>
              <a:t>“</a:t>
            </a:r>
            <a:r>
              <a:rPr lang="en-US" dirty="0" smtClean="0"/>
              <a:t>The </a:t>
            </a:r>
            <a:r>
              <a:rPr lang="en-US" dirty="0"/>
              <a:t>role of the teacher in both the supervision and authentication of candidate work is the key to guaranteeing the integrity of coursework submitted for assessment</a:t>
            </a:r>
            <a:r>
              <a:rPr lang="en-US" dirty="0" smtClean="0"/>
              <a:t>.”  Chief Examiner’s Report 2009</a:t>
            </a:r>
          </a:p>
          <a:p>
            <a:endParaRPr lang="en-US" dirty="0" smtClean="0"/>
          </a:p>
          <a:p>
            <a:r>
              <a:rPr lang="en-US" dirty="0" smtClean="0"/>
              <a:t>Teachers can ensure they uphold the integrity of coursework by:</a:t>
            </a:r>
          </a:p>
          <a:p>
            <a:endParaRPr lang="en-US" dirty="0" smtClean="0"/>
          </a:p>
          <a:p>
            <a:r>
              <a:rPr lang="en-US" dirty="0" smtClean="0"/>
              <a:t>Distributing the regulations (m77p) issued to candidates each year by the SEC</a:t>
            </a:r>
          </a:p>
          <a:p>
            <a:endParaRPr lang="en-US" dirty="0" smtClean="0"/>
          </a:p>
          <a:p>
            <a:r>
              <a:rPr lang="en-US" dirty="0" smtClean="0"/>
              <a:t>Ensuring their students understand each of the regulations listed, particularly that the coursework must be completed in school under their supervision and may not be removed from the school setting. </a:t>
            </a:r>
          </a:p>
          <a:p>
            <a:endParaRPr lang="en-US" dirty="0"/>
          </a:p>
          <a:p>
            <a:r>
              <a:rPr lang="en-US" dirty="0" smtClean="0"/>
              <a:t>Highlighting any change to the regulations from previous years.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2383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Tasks—Focus of Project—Project Development—Design of Artefact—Manufacture of Artefact—Experiments—Evaluation—</a:t>
            </a:r>
            <a:r>
              <a:rPr lang="en-US" dirty="0">
                <a:solidFill>
                  <a:srgbClr val="C00000"/>
                </a:solidFill>
              </a:rPr>
              <a:t>Role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723541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Teacher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2132856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Enforcing the regulations and not validating the work of students that does not comply with the </a:t>
            </a:r>
            <a:r>
              <a:rPr lang="en-US" dirty="0" smtClean="0"/>
              <a:t>regulations.</a:t>
            </a:r>
          </a:p>
          <a:p>
            <a:endParaRPr lang="en-US" dirty="0"/>
          </a:p>
          <a:p>
            <a:r>
              <a:rPr lang="en-US" dirty="0"/>
              <a:t>Informing their students of the consequences of not complying with the </a:t>
            </a:r>
            <a:r>
              <a:rPr lang="en-US" dirty="0" smtClean="0"/>
              <a:t>regulations.</a:t>
            </a:r>
            <a:endParaRPr lang="en-US" dirty="0"/>
          </a:p>
          <a:p>
            <a:endParaRPr lang="en-US" dirty="0"/>
          </a:p>
          <a:p>
            <a:r>
              <a:rPr lang="en-US" i="1" dirty="0" smtClean="0"/>
              <a:t>“a </a:t>
            </a:r>
            <a:r>
              <a:rPr lang="en-US" i="1" dirty="0"/>
              <a:t>total of twenty two candidates (0.24%) were not awarded any marks for the coursework component of Construction Studies in 2009</a:t>
            </a:r>
            <a:r>
              <a:rPr lang="en-US" i="1" dirty="0" smtClean="0"/>
              <a:t>.” Chief Examiner’s Report 2009. </a:t>
            </a:r>
          </a:p>
          <a:p>
            <a:endParaRPr lang="en-US" i="1" dirty="0"/>
          </a:p>
          <a:p>
            <a:endParaRPr 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7504" y="121300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Project Selection—Initial Tasks—Focus of Project—Project Development—Design of Artefact—Manufacture of Artefact—Experiments—Evaluation—</a:t>
            </a:r>
            <a:r>
              <a:rPr lang="en-US" dirty="0">
                <a:solidFill>
                  <a:srgbClr val="C00000"/>
                </a:solidFill>
              </a:rPr>
              <a:t>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1614053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IE" sz="2000" dirty="0" smtClean="0"/>
              <a:t>Construction Studies Practical Coursework must consist of </a:t>
            </a:r>
          </a:p>
          <a:p>
            <a:pPr eaLnBrk="1" hangingPunct="1"/>
            <a:endParaRPr lang="en-IE" sz="2000" dirty="0"/>
          </a:p>
          <a:p>
            <a:pPr marL="971550" indent="-285750" eaLnBrk="1" hangingPunct="1">
              <a:buFont typeface="Wingdings" pitchFamily="2" charset="2"/>
              <a:buChar char="Ø"/>
            </a:pPr>
            <a:r>
              <a:rPr lang="en-IE" sz="2000" dirty="0" smtClean="0"/>
              <a:t>A </a:t>
            </a:r>
            <a:r>
              <a:rPr lang="en-IE" sz="2000" dirty="0"/>
              <a:t>report on the development and realisation of the </a:t>
            </a:r>
            <a:r>
              <a:rPr lang="en-IE" sz="2000" dirty="0" smtClean="0"/>
              <a:t>project.</a:t>
            </a:r>
            <a:endParaRPr lang="en-IE" sz="2000" dirty="0"/>
          </a:p>
          <a:p>
            <a:pPr marL="971550" indent="-285750" eaLnBrk="1" hangingPunct="1">
              <a:buFont typeface="Wingdings" pitchFamily="2" charset="2"/>
              <a:buChar char="Ø"/>
            </a:pPr>
            <a:endParaRPr lang="en-IE" sz="2000" dirty="0"/>
          </a:p>
          <a:p>
            <a:pPr marL="971550" indent="-285750" eaLnBrk="1" hangingPunct="1">
              <a:buFont typeface="Wingdings" pitchFamily="2" charset="2"/>
              <a:buChar char="Ø"/>
            </a:pPr>
            <a:r>
              <a:rPr lang="ga-IE" sz="2000" dirty="0"/>
              <a:t>A </a:t>
            </a:r>
            <a:r>
              <a:rPr lang="en-IE" sz="2000" dirty="0"/>
              <a:t>completed </a:t>
            </a:r>
            <a:r>
              <a:rPr lang="en-IE" sz="2000" dirty="0" smtClean="0"/>
              <a:t>artefact.</a:t>
            </a:r>
            <a:endParaRPr lang="en-IE" sz="2000" dirty="0"/>
          </a:p>
          <a:p>
            <a:pPr marL="971550" indent="-285750" eaLnBrk="1" hangingPunct="1">
              <a:buFont typeface="Wingdings" pitchFamily="2" charset="2"/>
              <a:buChar char="Ø"/>
            </a:pPr>
            <a:endParaRPr lang="en-IE" sz="2000" dirty="0"/>
          </a:p>
          <a:p>
            <a:pPr marL="971550" indent="-285750" eaLnBrk="1" hangingPunct="1">
              <a:buFont typeface="Wingdings" pitchFamily="2" charset="2"/>
              <a:buChar char="Ø"/>
            </a:pPr>
            <a:r>
              <a:rPr lang="en-IE" sz="2000" dirty="0"/>
              <a:t>A report on three experiments </a:t>
            </a:r>
            <a:r>
              <a:rPr lang="en-IE" sz="2000" dirty="0" smtClean="0"/>
              <a:t>undertaken.</a:t>
            </a:r>
          </a:p>
          <a:p>
            <a:pPr eaLnBrk="1" hangingPunct="1"/>
            <a:endParaRPr lang="en-IE" sz="2000" dirty="0" smtClean="0"/>
          </a:p>
          <a:p>
            <a:pPr eaLnBrk="1" hangingPunct="1"/>
            <a:r>
              <a:rPr lang="en-IE" sz="2000" dirty="0" smtClean="0"/>
              <a:t>Further </a:t>
            </a:r>
            <a:r>
              <a:rPr lang="en-US" sz="2000" dirty="0" smtClean="0"/>
              <a:t>information on the requirements of project work is available from </a:t>
            </a:r>
          </a:p>
          <a:p>
            <a:pPr eaLnBrk="1" hangingPunct="1"/>
            <a:endParaRPr lang="en-US" sz="2000" dirty="0"/>
          </a:p>
          <a:p>
            <a:pPr marL="685800" indent="-342900" eaLnBrk="1" hangingPunct="1">
              <a:buFont typeface="Wingdings" pitchFamily="2" charset="2"/>
              <a:buChar char="Ø"/>
            </a:pPr>
            <a:r>
              <a:rPr lang="en-US" sz="2000" dirty="0" smtClean="0"/>
              <a:t>Instruction to Candidates m77p issued to all candidates each year by the SEC </a:t>
            </a:r>
          </a:p>
          <a:p>
            <a:pPr marL="685800" indent="-342900" eaLnBrk="1" hangingPunct="1">
              <a:buFont typeface="Wingdings" pitchFamily="2" charset="2"/>
              <a:buChar char="Ø"/>
            </a:pPr>
            <a:endParaRPr lang="en-US" sz="2000" dirty="0"/>
          </a:p>
          <a:p>
            <a:pPr marL="685800" indent="-342900" eaLnBrk="1" hangingPunct="1">
              <a:buFont typeface="Wingdings" pitchFamily="2" charset="2"/>
              <a:buChar char="Ø"/>
            </a:pPr>
            <a:r>
              <a:rPr lang="en-US" sz="2000" dirty="0" smtClean="0"/>
              <a:t>Chief Examiner’s Reports on Construction Studies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7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 txBox="1">
            <a:spLocks noChangeArrowheads="1"/>
          </p:cNvSpPr>
          <p:nvPr/>
        </p:nvSpPr>
        <p:spPr bwMode="ltGray">
          <a:xfrm>
            <a:off x="3090863" y="188913"/>
            <a:ext cx="56118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60376" y="2348880"/>
            <a:ext cx="80645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Once the start date and duration of project work has been finalised the next task is to explore the possible options with students.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Project Types</a:t>
            </a:r>
          </a:p>
          <a:p>
            <a:r>
              <a:rPr lang="en-IE" b="1" dirty="0" smtClean="0"/>
              <a:t>Construction (K) </a:t>
            </a:r>
            <a:endParaRPr lang="en-US" dirty="0"/>
          </a:p>
          <a:p>
            <a:r>
              <a:rPr lang="en-IE" dirty="0"/>
              <a:t> </a:t>
            </a:r>
            <a:endParaRPr lang="en-US" dirty="0"/>
          </a:p>
          <a:p>
            <a:r>
              <a:rPr lang="en-IE" b="1" dirty="0"/>
              <a:t>Furniture </a:t>
            </a:r>
            <a:r>
              <a:rPr lang="en-IE" b="1" dirty="0" smtClean="0"/>
              <a:t>(L)</a:t>
            </a:r>
          </a:p>
          <a:p>
            <a:endParaRPr lang="en-IE" b="1" dirty="0"/>
          </a:p>
          <a:p>
            <a:r>
              <a:rPr lang="en-IE" b="1" dirty="0" smtClean="0"/>
              <a:t>Heritage (M)</a:t>
            </a:r>
            <a:endParaRPr lang="en-IE" dirty="0" smtClean="0"/>
          </a:p>
          <a:p>
            <a:endParaRPr lang="en-US" dirty="0"/>
          </a:p>
          <a:p>
            <a:r>
              <a:rPr lang="en-IE" b="1" dirty="0"/>
              <a:t>New </a:t>
            </a:r>
            <a:r>
              <a:rPr lang="en-IE" b="1" dirty="0" smtClean="0"/>
              <a:t>Technologies (N)</a:t>
            </a:r>
          </a:p>
          <a:p>
            <a:endParaRPr lang="en-IE" b="1" dirty="0"/>
          </a:p>
          <a:p>
            <a:r>
              <a:rPr lang="en-US" dirty="0" smtClean="0"/>
              <a:t>What are the attributes </a:t>
            </a:r>
            <a:r>
              <a:rPr lang="en-US" dirty="0"/>
              <a:t>of each project type in relation to the </a:t>
            </a:r>
            <a:r>
              <a:rPr lang="en-US" dirty="0" smtClean="0"/>
              <a:t>other  components of the </a:t>
            </a:r>
            <a:r>
              <a:rPr lang="en-US" dirty="0"/>
              <a:t>construction studies </a:t>
            </a:r>
            <a:r>
              <a:rPr lang="en-US" dirty="0" smtClean="0"/>
              <a:t>syllabus? </a:t>
            </a:r>
            <a:endParaRPr lang="en-IE" b="1" dirty="0" smtClean="0"/>
          </a:p>
          <a:p>
            <a:endParaRPr lang="en-IE" b="1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ltGray">
          <a:xfrm>
            <a:off x="2909218" y="260350"/>
            <a:ext cx="5761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Selection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6" y="3068960"/>
            <a:ext cx="3296552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26876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Project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Selection</a:t>
            </a:r>
            <a:r>
              <a:rPr lang="en-US" dirty="0">
                <a:solidFill>
                  <a:schemeClr val="bg2"/>
                </a:solidFill>
              </a:rPr>
              <a:t>—Initial Tasks—Focus of Project—Project Development—Design of Artefact—Manufacture of Artefact—Experiments—Evaluation—Role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38421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Tasks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056686"/>
            <a:ext cx="868699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should select a project type that will engage them and match </a:t>
            </a:r>
          </a:p>
          <a:p>
            <a:r>
              <a:rPr lang="en-US" dirty="0" smtClean="0"/>
              <a:t>their skills and abilities</a:t>
            </a:r>
          </a:p>
          <a:p>
            <a:endParaRPr lang="en-US" dirty="0"/>
          </a:p>
          <a:p>
            <a:r>
              <a:rPr lang="en-US" dirty="0" smtClean="0"/>
              <a:t>Project must be agreed with the class teacher</a:t>
            </a:r>
          </a:p>
          <a:p>
            <a:endParaRPr lang="en-US" dirty="0"/>
          </a:p>
          <a:p>
            <a:r>
              <a:rPr lang="en-US" dirty="0" smtClean="0"/>
              <a:t>It is important that students undertake some general research on their chosen </a:t>
            </a:r>
          </a:p>
          <a:p>
            <a:r>
              <a:rPr lang="en-US" dirty="0"/>
              <a:t>p</a:t>
            </a:r>
            <a:r>
              <a:rPr lang="en-US" dirty="0" smtClean="0"/>
              <a:t>roject type/area before deciding on a specific project. </a:t>
            </a:r>
          </a:p>
          <a:p>
            <a:endParaRPr lang="en-US" dirty="0"/>
          </a:p>
          <a:p>
            <a:r>
              <a:rPr lang="en-US" dirty="0" smtClean="0"/>
              <a:t>Formulate a project brief/aims/statement that will describe what the student </a:t>
            </a:r>
          </a:p>
          <a:p>
            <a:r>
              <a:rPr lang="en-US" dirty="0" smtClean="0"/>
              <a:t>proposes to achieve.</a:t>
            </a:r>
          </a:p>
          <a:p>
            <a:endParaRPr lang="en-US" dirty="0" smtClean="0"/>
          </a:p>
          <a:p>
            <a:r>
              <a:rPr lang="en-US" dirty="0" smtClean="0"/>
              <a:t>Engage </a:t>
            </a:r>
            <a:r>
              <a:rPr lang="en-US" dirty="0"/>
              <a:t>in a range of research activities primary and secondary, </a:t>
            </a:r>
            <a:r>
              <a:rPr lang="en-US" dirty="0" smtClean="0"/>
              <a:t>that are relevant to </a:t>
            </a:r>
          </a:p>
          <a:p>
            <a:r>
              <a:rPr lang="en-US" dirty="0" smtClean="0"/>
              <a:t>the selected project. The information gathered should be evaluated and presented</a:t>
            </a:r>
            <a:endParaRPr lang="en-US" dirty="0"/>
          </a:p>
          <a:p>
            <a:r>
              <a:rPr lang="en-US" dirty="0" smtClean="0"/>
              <a:t>in the design </a:t>
            </a:r>
            <a:r>
              <a:rPr lang="en-US" dirty="0"/>
              <a:t>folio.  Students should explain why the </a:t>
            </a:r>
            <a:r>
              <a:rPr lang="en-US" dirty="0" smtClean="0"/>
              <a:t>information </a:t>
            </a:r>
            <a:r>
              <a:rPr lang="en-US" dirty="0"/>
              <a:t>has been included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illicit links with the aim/goal of their </a:t>
            </a:r>
            <a:r>
              <a:rPr lang="en-US" dirty="0" smtClean="0"/>
              <a:t>project.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505" y="119675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</a:t>
            </a:r>
            <a:r>
              <a:rPr lang="en-US" dirty="0">
                <a:solidFill>
                  <a:srgbClr val="C00000"/>
                </a:solidFill>
              </a:rPr>
              <a:t>Initial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Tasks</a:t>
            </a:r>
            <a:r>
              <a:rPr lang="en-US" dirty="0">
                <a:solidFill>
                  <a:schemeClr val="bg2"/>
                </a:solidFill>
              </a:rPr>
              <a:t>—Focus of Project—Project Development—Design of Artefact—Manufacture of Artefact—Experiments—Evaluation—Role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2545237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Projects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560" y="1844824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Furniture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Should be directed by aims/statement or brief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Involve meaningful </a:t>
            </a:r>
            <a:r>
              <a:rPr lang="en-US" dirty="0"/>
              <a:t>research and </a:t>
            </a:r>
            <a:r>
              <a:rPr lang="en-US" dirty="0" smtClean="0"/>
              <a:t>a genuine attempt to develop a unique design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Challenge students skills and abilities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Small scale well designed rather than large minimal artefacts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3" descr="\\studentserver\staffs\NONeill\My Pictures\102SSCAM\S50016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r="17188" b="7495"/>
          <a:stretch/>
        </p:blipFill>
        <p:spPr bwMode="auto">
          <a:xfrm>
            <a:off x="683568" y="3536801"/>
            <a:ext cx="1786512" cy="314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Projects and presentations\projects 2005\projects 2005 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16373" r="17117" b="7539"/>
          <a:stretch/>
        </p:blipFill>
        <p:spPr bwMode="auto">
          <a:xfrm>
            <a:off x="3405860" y="3861313"/>
            <a:ext cx="2016224" cy="25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Exemplar projects\furniture\C table\S50007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28873" r="16197"/>
          <a:stretch/>
        </p:blipFill>
        <p:spPr bwMode="auto">
          <a:xfrm>
            <a:off x="6084168" y="4202103"/>
            <a:ext cx="2737684" cy="18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207379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</a:t>
            </a:r>
            <a:r>
              <a:rPr lang="en-US" dirty="0">
                <a:solidFill>
                  <a:srgbClr val="C00000"/>
                </a:solidFill>
              </a:rPr>
              <a:t>Focus of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Project</a:t>
            </a:r>
            <a:r>
              <a:rPr lang="en-US" dirty="0">
                <a:solidFill>
                  <a:schemeClr val="bg2"/>
                </a:solidFill>
              </a:rPr>
              <a:t>—Project Development—Design of Artefact—Manufacture of Artefact—Experiments—Evaluation—Role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1061884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Projects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91683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Construction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Should be directed by aims/statement or brief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Research must be relevant to focus of project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Artefact should support outcomes of </a:t>
            </a:r>
            <a:r>
              <a:rPr lang="en-US" dirty="0" smtClean="0"/>
              <a:t>research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Artefact </a:t>
            </a:r>
            <a:r>
              <a:rPr lang="en-US" dirty="0"/>
              <a:t>must be of an appropriate </a:t>
            </a:r>
            <a:r>
              <a:rPr lang="en-US" dirty="0" smtClean="0"/>
              <a:t>scale, technically correct, labeled </a:t>
            </a:r>
          </a:p>
          <a:p>
            <a:r>
              <a:rPr lang="en-US" dirty="0"/>
              <a:t> </a:t>
            </a:r>
            <a:r>
              <a:rPr lang="en-US" dirty="0" smtClean="0"/>
              <a:t>   and presented well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Consider size of artefact – bigger is not necessarily better</a:t>
            </a:r>
            <a:endParaRPr lang="en-US" dirty="0"/>
          </a:p>
        </p:txBody>
      </p:sp>
      <p:pic>
        <p:nvPicPr>
          <p:cNvPr id="6" name="Picture 3" descr="\\studentserver\staffs\NONeill\My Pictures\102SSCAM\S5001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82482"/>
            <a:ext cx="3312368" cy="24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photos\IMG_00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r="3448" b="9811"/>
          <a:stretch/>
        </p:blipFill>
        <p:spPr bwMode="auto">
          <a:xfrm>
            <a:off x="5004048" y="4082481"/>
            <a:ext cx="3203236" cy="2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21300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</a:t>
            </a:r>
            <a:r>
              <a:rPr lang="en-US" dirty="0">
                <a:solidFill>
                  <a:srgbClr val="C00000"/>
                </a:solidFill>
              </a:rPr>
              <a:t>Focus of Project</a:t>
            </a:r>
            <a:r>
              <a:rPr lang="en-US" dirty="0">
                <a:solidFill>
                  <a:schemeClr val="bg2"/>
                </a:solidFill>
              </a:rPr>
              <a:t>—Project Development—Design of Artefact—Manufacture of Artefact—Experiments—Evaluation—Role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643244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Heritage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Should be directed by aims/statement or brief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Research should focus on details of building/artefact rather than people who used/lived in it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Should ideally involve visit to building/artefact where details are observed photographed, measured and recorded.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Model is usually a reproduction of part or all of the building/artefact, this must be representative, to an appropriate scale and presented well.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E:\Photos copied july 2011 work and personel\Removable Disk (G)\DCIM\100_FUJI\DSCF0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7"/>
          <a:stretch/>
        </p:blipFill>
        <p:spPr bwMode="auto">
          <a:xfrm>
            <a:off x="504891" y="4725144"/>
            <a:ext cx="3520037" cy="17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Exemplar projects\Heritage\S50007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4084" r="12817" b="13098"/>
          <a:stretch/>
        </p:blipFill>
        <p:spPr bwMode="auto">
          <a:xfrm>
            <a:off x="4157876" y="4760788"/>
            <a:ext cx="2168357" cy="16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Exemplar projects\Heritage\S50007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9155" r="19014" b="24648"/>
          <a:stretch/>
        </p:blipFill>
        <p:spPr bwMode="auto">
          <a:xfrm>
            <a:off x="6804248" y="4725144"/>
            <a:ext cx="1576406" cy="16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2342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</a:t>
            </a:r>
            <a:r>
              <a:rPr lang="en-US" dirty="0">
                <a:solidFill>
                  <a:srgbClr val="C00000"/>
                </a:solidFill>
              </a:rPr>
              <a:t>Focus of Project</a:t>
            </a:r>
            <a:r>
              <a:rPr lang="en-US" dirty="0">
                <a:solidFill>
                  <a:schemeClr val="bg2"/>
                </a:solidFill>
              </a:rPr>
              <a:t>—Project Development—Design of Artefact—Manufacture of Artefact—Experiments—Evaluation—Role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3205749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Projects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379" y="2013255"/>
            <a:ext cx="8017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 Technologies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Should be directed by aims/statement or brief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Research must be relevant to focus of project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Artefact should support outcomes of </a:t>
            </a:r>
            <a:r>
              <a:rPr lang="en-US" dirty="0" smtClean="0"/>
              <a:t>research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Artefact must be of an appropriate scale and technically correct, </a:t>
            </a:r>
            <a:r>
              <a:rPr lang="en-US" dirty="0" smtClean="0"/>
              <a:t>labeled </a:t>
            </a:r>
            <a:r>
              <a:rPr lang="en-US" dirty="0"/>
              <a:t>and </a:t>
            </a:r>
            <a:r>
              <a:rPr lang="en-US" dirty="0" smtClean="0"/>
              <a:t>well presented</a:t>
            </a:r>
            <a:endParaRPr lang="en-US" dirty="0"/>
          </a:p>
        </p:txBody>
      </p:sp>
      <p:pic>
        <p:nvPicPr>
          <p:cNvPr id="2050" name="Picture 2" descr="E:\Photos copied july 2011 work and personel\Removable Disk (G)\DCIM\100_FUJI\DSCF01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5271"/>
          <a:stretch/>
        </p:blipFill>
        <p:spPr bwMode="auto">
          <a:xfrm rot="5400000">
            <a:off x="447789" y="4003360"/>
            <a:ext cx="277581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istrator\Desktop\construction studies\Sample Projects\DSCF17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19903" r="6020"/>
          <a:stretch/>
        </p:blipFill>
        <p:spPr bwMode="auto">
          <a:xfrm>
            <a:off x="3995936" y="4035623"/>
            <a:ext cx="3720684" cy="24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729" y="1268760"/>
            <a:ext cx="9036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</a:t>
            </a:r>
            <a:r>
              <a:rPr lang="en-US" dirty="0">
                <a:solidFill>
                  <a:srgbClr val="C00000"/>
                </a:solidFill>
              </a:rPr>
              <a:t>Focus of Project</a:t>
            </a:r>
            <a:r>
              <a:rPr lang="en-US" dirty="0">
                <a:solidFill>
                  <a:schemeClr val="bg2"/>
                </a:solidFill>
              </a:rPr>
              <a:t>—Project Development—Design of Artefact—Manufacture of Artefact—Experiments—Evaluation—Role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1195132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Development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2060848"/>
            <a:ext cx="80153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ask:</a:t>
            </a:r>
          </a:p>
          <a:p>
            <a:r>
              <a:rPr lang="en-US" dirty="0" smtClean="0"/>
              <a:t>The following statements represent students aspirations for their coursework.  These have been formulated after some initial research by them.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You are requested to develop a set of instructions for the student that will ensure a comprehensive range of relevant information for inclusion in the folio is provided. These instructions should identify the key decisions that must be taken before the student can progress to developing a design. </a:t>
            </a:r>
          </a:p>
          <a:p>
            <a:endParaRPr lang="en-US" dirty="0" smtClean="0"/>
          </a:p>
          <a:p>
            <a:r>
              <a:rPr lang="en-US" dirty="0" smtClean="0"/>
              <a:t>Construction</a:t>
            </a:r>
          </a:p>
          <a:p>
            <a:r>
              <a:rPr lang="en-US" i="1" dirty="0" smtClean="0"/>
              <a:t>I would like to determine a foundation system that is suitable for the soil type in my locality and also meets the passive house standard.</a:t>
            </a:r>
            <a:r>
              <a:rPr lang="en-US" dirty="0"/>
              <a:t>	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Furniture</a:t>
            </a:r>
          </a:p>
          <a:p>
            <a:r>
              <a:rPr lang="en-US" i="1" dirty="0" smtClean="0"/>
              <a:t>Design and make a contemporary coffee table that will compliment the existing décor in my parents living room.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313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Project Selection—Initial Tasks—Focus of Project—</a:t>
            </a:r>
            <a:r>
              <a:rPr lang="en-US" dirty="0">
                <a:solidFill>
                  <a:srgbClr val="C00000"/>
                </a:solidFill>
              </a:rPr>
              <a:t>Project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Development</a:t>
            </a:r>
            <a:r>
              <a:rPr lang="en-US" dirty="0">
                <a:solidFill>
                  <a:schemeClr val="bg2"/>
                </a:solidFill>
              </a:rPr>
              <a:t>—Design of Artefact—Manufacture of Artefact—Experiments—Evaluation—Role of Class Teacher</a:t>
            </a:r>
          </a:p>
        </p:txBody>
      </p:sp>
    </p:spTree>
    <p:extLst>
      <p:ext uri="{BB962C8B-B14F-4D97-AF65-F5344CB8AC3E}">
        <p14:creationId xmlns:p14="http://schemas.microsoft.com/office/powerpoint/2010/main" val="2746779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842&quot;&gt;&lt;property id=&quot;20148&quot; value=&quot;5&quot;/&gt;&lt;property id=&quot;20300&quot; value=&quot;Slide 1&quot;/&gt;&lt;property id=&quot;20307&quot; value=&quot;377&quot;/&gt;&lt;/object&gt;&lt;object type=&quot;3&quot; unique_id=&quot;12890&quot;&gt;&lt;property id=&quot;20148&quot; value=&quot;5&quot;/&gt;&lt;property id=&quot;20300&quot; value=&quot;Slide 2&quot;/&gt;&lt;property id=&quot;20307&quot; value=&quot;410&quot;/&gt;&lt;/object&gt;&lt;object type=&quot;3&quot; unique_id=&quot;12894&quot;&gt;&lt;property id=&quot;20148&quot; value=&quot;5&quot;/&gt;&lt;property id=&quot;20300&quot; value=&quot;Slide 3 - &amp;quot;SolidWorks Upgrade 2012/2013&amp;quot;&quot;/&gt;&lt;property id=&quot;20307&quot; value=&quot;414&quot;/&gt;&lt;/object&gt;&lt;object type=&quot;3&quot; unique_id=&quot;12895&quot;&gt;&lt;property id=&quot;20148&quot; value=&quot;5&quot;/&gt;&lt;property id=&quot;20300&quot; value=&quot;Slide 4 - &amp;quot;SolidWorks Upgrade 2012/2013&amp;quot;&quot;/&gt;&lt;property id=&quot;20307&quot; value=&quot;415&quot;/&gt;&lt;/object&gt;&lt;object type=&quot;3&quot; unique_id=&quot;12896&quot;&gt;&lt;property id=&quot;20148&quot; value=&quot;5&quot;/&gt;&lt;property id=&quot;20300&quot; value=&quot;Slide 5 - &amp;quot;SolidWorks Upgrade 2012/2013&amp;quot;&quot;/&gt;&lt;property id=&quot;20307&quot; value=&quot;416&quot;/&gt;&lt;/object&gt;&lt;object type=&quot;3&quot; unique_id=&quot;12897&quot;&gt;&lt;property id=&quot;20148&quot; value=&quot;5&quot;/&gt;&lt;property id=&quot;20300&quot; value=&quot;Slide 6 - &amp;quot;SolidWorks Upgrade 2012/2013&amp;quot;&quot;/&gt;&lt;property id=&quot;20307&quot; value=&quot;417&quot;/&gt;&lt;/object&gt;&lt;/object&gt;&lt;object type=&quot;8&quot; unique_id=&quot;10058&quot;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Sample presentation slides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18849</TotalTime>
  <Words>1253</Words>
  <Application>Microsoft Office PowerPoint</Application>
  <PresentationFormat>On-screen Show (4:3)</PresentationFormat>
  <Paragraphs>180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Wingdings 2</vt:lpstr>
      <vt:lpstr>Sample presentation slides</vt:lpstr>
      <vt:lpstr>PowerPoint Presentation</vt:lpstr>
      <vt:lpstr>Introduction</vt:lpstr>
      <vt:lpstr>PowerPoint Presentation</vt:lpstr>
      <vt:lpstr>Initial Tasks</vt:lpstr>
      <vt:lpstr>Focus of Projects</vt:lpstr>
      <vt:lpstr>Focus of Projects</vt:lpstr>
      <vt:lpstr>Focus of Projects</vt:lpstr>
      <vt:lpstr>Focus of Projects</vt:lpstr>
      <vt:lpstr>Project Development</vt:lpstr>
      <vt:lpstr>Project Development</vt:lpstr>
      <vt:lpstr>Design of Artefact</vt:lpstr>
      <vt:lpstr>Manufacture of Artefact</vt:lpstr>
      <vt:lpstr>Experiments</vt:lpstr>
      <vt:lpstr>Experiments</vt:lpstr>
      <vt:lpstr>Evaluation</vt:lpstr>
      <vt:lpstr>Role of the Teacher</vt:lpstr>
      <vt:lpstr>Role of the Teacher</vt:lpstr>
    </vt:vector>
  </TitlesOfParts>
  <Company>T4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Pat Lynch</dc:creator>
  <cp:lastModifiedBy>Technology Subjects Support Service T4</cp:lastModifiedBy>
  <cp:revision>741</cp:revision>
  <cp:lastPrinted>2012-04-13T08:23:08Z</cp:lastPrinted>
  <dcterms:created xsi:type="dcterms:W3CDTF">2008-04-07T14:18:04Z</dcterms:created>
  <dcterms:modified xsi:type="dcterms:W3CDTF">2016-08-22T17:51:09Z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TC011812381033</vt:lpwstr>
  </property>
</Properties>
</file>